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inzel" panose="020B0604020202020204" charset="0"/>
      <p:regular r:id="rId23"/>
      <p:bold r:id="rId24"/>
    </p:embeddedFont>
    <p:embeddedFont>
      <p:font typeface="Lora Medium" pitchFamily="2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Source Code Pro" panose="020B0509030403020204" pitchFamily="49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c6QIh9FgPCnqyA85ybsV4s6RU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3b6f92e54_0_1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3b6f92e54_0_1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3b6f92e5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3b6f92e5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3b6f92e5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3b6f92e5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3b6f92e54_0_1169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g103b6f92e54_0_1169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g103b6f92e54_0_1169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g103b6f92e54_0_1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3b6f92e54_0_1206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g103b6f92e54_0_1206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g103b6f92e54_0_12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b6f92e54_0_12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APTION_ONLY_1_1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3b6f92e54_0_12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103b6f92e54_0_1212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103b6f92e54_0_1212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103b6f92e54_0_1212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103b6f92e54_0_1212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03b6f92e54_0_1212"/>
          <p:cNvSpPr txBox="1">
            <a:spLocks noGrp="1"/>
          </p:cNvSpPr>
          <p:nvPr>
            <p:ph type="subTitle" idx="1"/>
          </p:nvPr>
        </p:nvSpPr>
        <p:spPr>
          <a:xfrm>
            <a:off x="1033698" y="3284644"/>
            <a:ext cx="11520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5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103b6f92e54_0_1212"/>
          <p:cNvSpPr txBox="1">
            <a:spLocks noGrp="1"/>
          </p:cNvSpPr>
          <p:nvPr>
            <p:ph type="subTitle" idx="2"/>
          </p:nvPr>
        </p:nvSpPr>
        <p:spPr>
          <a:xfrm>
            <a:off x="893298" y="3655875"/>
            <a:ext cx="1432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103b6f92e54_0_1212"/>
          <p:cNvSpPr txBox="1">
            <a:spLocks noGrp="1"/>
          </p:cNvSpPr>
          <p:nvPr>
            <p:ph type="subTitle" idx="3"/>
          </p:nvPr>
        </p:nvSpPr>
        <p:spPr>
          <a:xfrm>
            <a:off x="3004651" y="3284644"/>
            <a:ext cx="1152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103b6f92e54_0_1212"/>
          <p:cNvSpPr txBox="1">
            <a:spLocks noGrp="1"/>
          </p:cNvSpPr>
          <p:nvPr>
            <p:ph type="subTitle" idx="4"/>
          </p:nvPr>
        </p:nvSpPr>
        <p:spPr>
          <a:xfrm>
            <a:off x="2864251" y="3655875"/>
            <a:ext cx="1432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103b6f92e54_0_1212"/>
          <p:cNvSpPr txBox="1">
            <a:spLocks noGrp="1"/>
          </p:cNvSpPr>
          <p:nvPr>
            <p:ph type="subTitle" idx="5"/>
          </p:nvPr>
        </p:nvSpPr>
        <p:spPr>
          <a:xfrm>
            <a:off x="4976396" y="3284644"/>
            <a:ext cx="1154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1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103b6f92e54_0_1212"/>
          <p:cNvSpPr txBox="1">
            <a:spLocks noGrp="1"/>
          </p:cNvSpPr>
          <p:nvPr>
            <p:ph type="subTitle" idx="6"/>
          </p:nvPr>
        </p:nvSpPr>
        <p:spPr>
          <a:xfrm>
            <a:off x="4837196" y="3655875"/>
            <a:ext cx="1432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103b6f92e54_0_1212"/>
          <p:cNvSpPr txBox="1">
            <a:spLocks noGrp="1"/>
          </p:cNvSpPr>
          <p:nvPr>
            <p:ph type="subTitle" idx="7"/>
          </p:nvPr>
        </p:nvSpPr>
        <p:spPr>
          <a:xfrm>
            <a:off x="6947353" y="3284644"/>
            <a:ext cx="1152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accent6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03b6f92e54_0_1212"/>
          <p:cNvSpPr txBox="1">
            <a:spLocks noGrp="1"/>
          </p:cNvSpPr>
          <p:nvPr>
            <p:ph type="subTitle" idx="8"/>
          </p:nvPr>
        </p:nvSpPr>
        <p:spPr>
          <a:xfrm>
            <a:off x="6806953" y="3655875"/>
            <a:ext cx="1432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APTION_ONLY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3b6f92e54_0_12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103b6f92e54_0_1226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103b6f92e54_0_1226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03b6f92e54_0_1226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03b6f92e54_0_1226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AND_BODY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3b6f92e54_0_1232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103b6f92e54_0_1232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103b6f92e54_0_1232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103b6f92e54_0_1232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103b6f92e54_0_1232"/>
          <p:cNvSpPr txBox="1">
            <a:spLocks noGrp="1"/>
          </p:cNvSpPr>
          <p:nvPr>
            <p:ph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g103b6f92e54_0_1232"/>
          <p:cNvSpPr txBox="1">
            <a:spLocks noGrp="1"/>
          </p:cNvSpPr>
          <p:nvPr>
            <p:ph type="subTitle" idx="1"/>
          </p:nvPr>
        </p:nvSpPr>
        <p:spPr>
          <a:xfrm>
            <a:off x="770600" y="3566777"/>
            <a:ext cx="225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g103b6f92e54_0_1232"/>
          <p:cNvSpPr txBox="1">
            <a:spLocks noGrp="1"/>
          </p:cNvSpPr>
          <p:nvPr>
            <p:ph type="title" idx="2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g103b6f92e54_0_1232"/>
          <p:cNvSpPr txBox="1">
            <a:spLocks noGrp="1"/>
          </p:cNvSpPr>
          <p:nvPr>
            <p:ph type="subTitle" idx="3"/>
          </p:nvPr>
        </p:nvSpPr>
        <p:spPr>
          <a:xfrm>
            <a:off x="3442651" y="3566785"/>
            <a:ext cx="225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g103b6f92e54_0_1232"/>
          <p:cNvSpPr txBox="1">
            <a:spLocks noGrp="1"/>
          </p:cNvSpPr>
          <p:nvPr>
            <p:ph type="title" idx="4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103b6f92e54_0_1232"/>
          <p:cNvSpPr txBox="1">
            <a:spLocks noGrp="1"/>
          </p:cNvSpPr>
          <p:nvPr>
            <p:ph type="subTitle" idx="5"/>
          </p:nvPr>
        </p:nvSpPr>
        <p:spPr>
          <a:xfrm>
            <a:off x="6114701" y="3566785"/>
            <a:ext cx="225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g103b6f92e54_0_1232"/>
          <p:cNvSpPr txBox="1">
            <a:spLocks noGrp="1"/>
          </p:cNvSpPr>
          <p:nvPr>
            <p:ph type="title" idx="6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3b6f92e54_0_1244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103b6f92e54_0_1244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03b6f92e54_0_1244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103b6f92e54_0_1244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3b6f92e54_0_124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103b6f92e54_0_124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103b6f92e54_0_124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103b6f92e54_0_124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103b6f92e54_0_124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APTION_ONLY_1_1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b6f92e54_0_1255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03b6f92e54_0_1255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03b6f92e54_0_1255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03b6f92e54_0_1255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3b6f92e54_0_1260"/>
          <p:cNvSpPr txBox="1"/>
          <p:nvPr/>
        </p:nvSpPr>
        <p:spPr>
          <a:xfrm>
            <a:off x="2642550" y="3438525"/>
            <a:ext cx="3858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300" b="1" i="0" u="none" strike="noStrike" cap="non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300" b="1" i="0" u="none" strike="noStrike" cap="non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300" b="1" i="0" u="none" strike="noStrike" cap="non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g103b6f92e54_0_1260"/>
          <p:cNvSpPr txBox="1">
            <a:spLocks noGrp="1"/>
          </p:cNvSpPr>
          <p:nvPr>
            <p:ph type="subTitle" idx="1"/>
          </p:nvPr>
        </p:nvSpPr>
        <p:spPr>
          <a:xfrm>
            <a:off x="2642550" y="1669883"/>
            <a:ext cx="3858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g103b6f92e54_0_1260"/>
          <p:cNvSpPr txBox="1">
            <a:spLocks noGrp="1"/>
          </p:cNvSpPr>
          <p:nvPr>
            <p:ph type="title"/>
          </p:nvPr>
        </p:nvSpPr>
        <p:spPr>
          <a:xfrm>
            <a:off x="2642550" y="629275"/>
            <a:ext cx="38589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03b6f92e54_0_126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03b6f92e54_0_126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03b6f92e54_0_126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03b6f92e54_0_126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03b6f92e54_0_1174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g103b6f92e54_0_11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3b6f92e54_0_117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03b6f92e54_0_117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103b6f92e54_0_11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3b6f92e54_0_118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103b6f92e54_0_118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g103b6f92e54_0_1181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g103b6f92e54_0_11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03b6f92e54_0_118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g103b6f92e54_0_1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03b6f92e54_0_118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g103b6f92e54_0_118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3b6f92e54_0_11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3b6f92e54_0_119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g103b6f92e54_0_1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03b6f92e54_0_119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g103b6f92e54_0_119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g103b6f92e54_0_119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g103b6f92e54_0_1196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g103b6f92e54_0_119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g103b6f92e54_0_11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03b6f92e54_0_1203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g103b6f92e54_0_12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3b6f92e54_0_116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g103b6f92e54_0_116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g103b6f92e54_0_1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9yXNAaPBHbQmEU563AZ5w7Rihpz13p_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675118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Govdroid/S3ProjectMaths/tree/main/Results" TargetMode="External"/><Relationship Id="rId5" Type="http://schemas.openxmlformats.org/officeDocument/2006/relationships/hyperlink" Target="https://github.com/ft-abhx/Image-Dehazing" TargetMode="External"/><Relationship Id="rId4" Type="http://schemas.openxmlformats.org/officeDocument/2006/relationships/hyperlink" Target="https://openaccess.thecvf.com/content_ICCV_2019/papers/Liu_Learning_Deep_Priors_for_Image_Dehazing_ICCV_2019_paper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N93-uBSobTPSOzVjnulh2LCU2q57tM4aeG35If5bS8/edit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767075" y="1338413"/>
            <a:ext cx="57939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 sz="4300" b="1">
                <a:solidFill>
                  <a:srgbClr val="76A5AF"/>
                </a:solidFill>
                <a:latin typeface="Cinzel"/>
                <a:ea typeface="Cinzel"/>
                <a:cs typeface="Cinzel"/>
                <a:sym typeface="Cinzel"/>
              </a:rPr>
              <a:t>Image Dehazing</a:t>
            </a:r>
            <a:endParaRPr sz="4300" b="1">
              <a:solidFill>
                <a:srgbClr val="76A5AF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2535925" y="3607006"/>
            <a:ext cx="41988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300">
                <a:latin typeface="Lora Medium"/>
                <a:ea typeface="Lora Medium"/>
                <a:cs typeface="Lora Medium"/>
                <a:sym typeface="Lora Medium"/>
              </a:rPr>
              <a:t>GROUP - 6</a:t>
            </a:r>
            <a:endParaRPr sz="23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" name="Google Shape;114;p1"/>
          <p:cNvSpPr/>
          <p:nvPr/>
        </p:nvSpPr>
        <p:spPr>
          <a:xfrm rot="10800000" flipH="1">
            <a:off x="4553282" y="1039880"/>
            <a:ext cx="164083" cy="81"/>
          </a:xfrm>
          <a:custGeom>
            <a:avLst/>
            <a:gdLst/>
            <a:ahLst/>
            <a:cxnLst/>
            <a:rect l="l" t="t" r="r" b="b"/>
            <a:pathLst>
              <a:path w="2017" h="1" fill="none" extrusionOk="0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1884250" y="472975"/>
            <a:ext cx="28551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" u="sng"/>
              <a:t>Dataset</a:t>
            </a:r>
            <a:endParaRPr u="sng"/>
          </a:p>
        </p:txBody>
      </p:sp>
      <p:sp>
        <p:nvSpPr>
          <p:cNvPr id="182" name="Google Shape;182;p9"/>
          <p:cNvSpPr txBox="1"/>
          <p:nvPr/>
        </p:nvSpPr>
        <p:spPr>
          <a:xfrm>
            <a:off x="544800" y="1059775"/>
            <a:ext cx="4440900" cy="191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Dataset used for this project consist of images of both jpg and png formats.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sng" strike="noStrike" cap="non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endParaRPr sz="1500" b="0" i="0" u="none" strike="noStrike" cap="non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2775" y="1059775"/>
            <a:ext cx="3533124" cy="22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866075" y="445025"/>
            <a:ext cx="40308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u="sng"/>
              <a:t>Base Papers / Demo Code</a:t>
            </a:r>
            <a:endParaRPr u="sng"/>
          </a:p>
        </p:txBody>
      </p:sp>
      <p:sp>
        <p:nvSpPr>
          <p:cNvPr id="189" name="Google Shape;189;p8"/>
          <p:cNvSpPr txBox="1"/>
          <p:nvPr/>
        </p:nvSpPr>
        <p:spPr>
          <a:xfrm>
            <a:off x="802675" y="1397375"/>
            <a:ext cx="28284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Paper 1 : </a:t>
            </a:r>
            <a:endParaRPr sz="1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Base paper 1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Paper 2 : </a:t>
            </a:r>
            <a:endParaRPr sz="1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Base paper 2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4896975" y="1466700"/>
            <a:ext cx="25677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Montserrat"/>
                <a:ea typeface="Montserrat"/>
                <a:cs typeface="Montserrat"/>
                <a:sym typeface="Montserrat"/>
              </a:rPr>
              <a:t>Github :</a:t>
            </a:r>
            <a:endParaRPr sz="1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GitHubLink</a:t>
            </a:r>
            <a:endParaRPr sz="1800" u="sng" dirty="0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Montserrat"/>
                <a:ea typeface="Montserrat"/>
                <a:cs typeface="Montserrat"/>
                <a:sym typeface="Montserrat"/>
              </a:rPr>
              <a:t>Results Obtained :</a:t>
            </a:r>
            <a:endParaRPr sz="1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ResultsLink</a:t>
            </a:r>
            <a:endParaRPr sz="1800" u="sng" dirty="0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4464675" y="1661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/>
        </p:nvSpPr>
        <p:spPr>
          <a:xfrm>
            <a:off x="1346575" y="1592650"/>
            <a:ext cx="61722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 web-</a:t>
            </a: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link given below provides the rough work, statistics and information regarding the current status of our project.</a:t>
            </a: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 The dataset are also </a:t>
            </a: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included.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Image</a:t>
            </a:r>
            <a:r>
              <a:rPr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DehazingR</a:t>
            </a:r>
            <a:r>
              <a:rPr lang="en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eport</a:t>
            </a:r>
            <a:r>
              <a:rPr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</a:t>
            </a:r>
            <a:r>
              <a:rPr lang="en" sz="15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ink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>
            <a:spLocks noGrp="1"/>
          </p:cNvSpPr>
          <p:nvPr>
            <p:ph type="title" idx="4294967295"/>
          </p:nvPr>
        </p:nvSpPr>
        <p:spPr>
          <a:xfrm>
            <a:off x="653050" y="2946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en" u="sng"/>
              <a:t>References</a:t>
            </a:r>
            <a:endParaRPr u="sng"/>
          </a:p>
        </p:txBody>
      </p:sp>
      <p:sp>
        <p:nvSpPr>
          <p:cNvPr id="202" name="Google Shape;202;p15"/>
          <p:cNvSpPr txBox="1"/>
          <p:nvPr/>
        </p:nvSpPr>
        <p:spPr>
          <a:xfrm>
            <a:off x="598250" y="1017725"/>
            <a:ext cx="8107200" cy="44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Dana Berman, Tali Treibitz, and Shai Avidan. Non-local Image Dehazing. In CVPR, pages 1628–1636, 2016.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Kaiming He, Jian Sun, and Xiaoou Tang. Single image haze removal using dark channel prior. In CVPR, pages 1956– 1963, 2009..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P. Carr and R. Hartley. Improved single image dehazing using geometry. In Digital Image Computing: Techniques and Applications, pages 103–110, Dec. 2009.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L. Kratz and K. Nishino. Factorizing scene albedo and depth from a single foggy image. In ICCV’09, pages 1701–1708, Oct. 2009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Huiyan Liu, Wenzhang He&amp;Rui Liu, “An improved fog degrading image enhancement algorithm based on Fuzzy contrast“ on 2010 International conference on computational intelligence &amp; security.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3b6f92e54_0_1268"/>
          <p:cNvSpPr txBox="1">
            <a:spLocks noGrp="1"/>
          </p:cNvSpPr>
          <p:nvPr>
            <p:ph type="title" idx="4294967295"/>
          </p:nvPr>
        </p:nvSpPr>
        <p:spPr>
          <a:xfrm>
            <a:off x="1847375" y="2101125"/>
            <a:ext cx="53046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680"/>
              <a:t>Thank You!</a:t>
            </a:r>
            <a:endParaRPr sz="468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/>
        </p:nvSpPr>
        <p:spPr>
          <a:xfrm>
            <a:off x="1246400" y="1309450"/>
            <a:ext cx="64344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</a:t>
            </a:r>
            <a:r>
              <a:rPr lang="en" sz="1500" b="1" i="0" u="sng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MEMBERS</a:t>
            </a:r>
            <a:endParaRPr sz="1500" b="1" i="0" u="sng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sng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ABHIJITH A THAMPI                      -         AM.EN.U4AIE20102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ADITHYAN M NAIR                         -         AM.EN.U4AIE20105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AJAY G NAIR                                     -        AM.EN.U4AIE20108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DEVAKRISHNA SANIL KUMAR    -        AM.EN.U4AIE20119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GOVIND NANDAKUMAR              -        AM.EN.U4AIE20129 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663525" y="28495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365"/>
              <a:buNone/>
            </a:pPr>
            <a:r>
              <a:rPr lang="en" u="sng"/>
              <a:t>Project Description</a:t>
            </a:r>
            <a:endParaRPr u="sng"/>
          </a:p>
        </p:txBody>
      </p:sp>
      <p:sp>
        <p:nvSpPr>
          <p:cNvPr id="125" name="Google Shape;125;p3"/>
          <p:cNvSpPr txBox="1"/>
          <p:nvPr/>
        </p:nvSpPr>
        <p:spPr>
          <a:xfrm>
            <a:off x="663525" y="998025"/>
            <a:ext cx="60369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➔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dehazing is a well-known ill-posed problem, which usually requires some image priors to make the problem well-posed. Single image dehazing aims to estimate a haze-free image from a hazy                             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image. It is a classical image processing problem, which 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has been an active research topic in the vision and 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graphics communities within the last decade.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➔"/>
            </a:pPr>
            <a:r>
              <a:rPr lang="en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numerous real-world tasks (e.g., traffic detection and environmental monitoring) require high-quality images, and the hazy environment usually leads to deprecated images, it is of great interest to develop an effective algorithm to recover haze-free images.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3425" y="1391950"/>
            <a:ext cx="2332800" cy="17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en" u="sng"/>
              <a:t>DEHAZING </a:t>
            </a:r>
            <a:endParaRPr u="sng"/>
          </a:p>
        </p:txBody>
      </p:sp>
      <p:sp>
        <p:nvSpPr>
          <p:cNvPr id="132" name="Google Shape;132;p4"/>
          <p:cNvSpPr txBox="1"/>
          <p:nvPr/>
        </p:nvSpPr>
        <p:spPr>
          <a:xfrm>
            <a:off x="1014900" y="1214775"/>
            <a:ext cx="71142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❖"/>
            </a:pPr>
            <a:r>
              <a:rPr lang="en" sz="2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physical degradation process known as the atmospheric scattering model has been widely applied in many dehaze works. In this manner, the Contextual Regularization based image dehazing is proposed.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23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❖"/>
            </a:pPr>
            <a:r>
              <a:rPr lang="en" sz="20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method for recovering a haze-free image given a single photograph as an input.</a:t>
            </a:r>
            <a:endParaRPr sz="2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endParaRPr sz="2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endParaRPr sz="15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713100" y="4279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en" u="sng"/>
              <a:t>METHODOLOGY</a:t>
            </a:r>
            <a:endParaRPr u="sng"/>
          </a:p>
        </p:txBody>
      </p:sp>
      <p:sp>
        <p:nvSpPr>
          <p:cNvPr id="138" name="Google Shape;138;p5"/>
          <p:cNvSpPr txBox="1"/>
          <p:nvPr/>
        </p:nvSpPr>
        <p:spPr>
          <a:xfrm>
            <a:off x="974979" y="1199326"/>
            <a:ext cx="73224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Atmospheric light estimation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IMAGING MODEL AND PROBLEM CONSTRAINTS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I(x) = t(x)J(x) + (1 − t(x))A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Transmission Map Estimation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Scene Radiance Recovery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900" y="3545949"/>
            <a:ext cx="1903108" cy="5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b6f92e54_3_0"/>
          <p:cNvSpPr txBox="1">
            <a:spLocks noGrp="1"/>
          </p:cNvSpPr>
          <p:nvPr>
            <p:ph type="title"/>
          </p:nvPr>
        </p:nvSpPr>
        <p:spPr>
          <a:xfrm>
            <a:off x="399950" y="4279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</a:t>
            </a:r>
            <a:r>
              <a:rPr lang="en" sz="4022">
                <a:solidFill>
                  <a:srgbClr val="000000"/>
                </a:solidFill>
              </a:rPr>
              <a:t> </a:t>
            </a:r>
            <a:r>
              <a:rPr lang="en" sz="4022" u="sng">
                <a:solidFill>
                  <a:srgbClr val="000000"/>
                </a:solidFill>
              </a:rPr>
              <a:t>Atmospheric Light Estimation</a:t>
            </a:r>
            <a:endParaRPr sz="6422" u="sng"/>
          </a:p>
        </p:txBody>
      </p:sp>
      <p:sp>
        <p:nvSpPr>
          <p:cNvPr id="145" name="Google Shape;145;g103b6f92e54_3_0"/>
          <p:cNvSpPr txBox="1"/>
          <p:nvPr/>
        </p:nvSpPr>
        <p:spPr>
          <a:xfrm>
            <a:off x="520725" y="1126475"/>
            <a:ext cx="78429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732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first pick up the top 0.1% brightest pixels in the dark channel, and then select the one with the highest intensity as the estimate of A.</a:t>
            </a:r>
            <a:endParaRPr sz="1500" dirty="0">
              <a:solidFill>
                <a:srgbClr val="2732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732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732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method produces a similar result but performs more efficiently.</a:t>
            </a:r>
            <a:endParaRPr sz="1500" dirty="0">
              <a:solidFill>
                <a:srgbClr val="2732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732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The method begins with filtering each color channel of an input image by a minimum filter with a moving window. 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Times New Roman"/>
                <a:ea typeface="Times New Roman"/>
                <a:cs typeface="Times New Roman"/>
                <a:sym typeface="Times New Roman"/>
              </a:rPr>
              <a:t>Then the maximum value of each color channel is taken as the estimate of the component of A.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32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32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32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324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b6f92e54_4_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Estimation of Scene Transmission</a:t>
            </a:r>
            <a:endParaRPr u="sng"/>
          </a:p>
        </p:txBody>
      </p:sp>
      <p:sp>
        <p:nvSpPr>
          <p:cNvPr id="151" name="Google Shape;151;g103b6f92e54_4_0"/>
          <p:cNvSpPr txBox="1"/>
          <p:nvPr/>
        </p:nvSpPr>
        <p:spPr>
          <a:xfrm>
            <a:off x="393200" y="1168975"/>
            <a:ext cx="82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03b6f92e54_4_0"/>
          <p:cNvSpPr txBox="1"/>
          <p:nvPr/>
        </p:nvSpPr>
        <p:spPr>
          <a:xfrm>
            <a:off x="393200" y="1314125"/>
            <a:ext cx="875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Dehazing an image requires to estimate an appropriate transmission function t(x) and the global atmospheric light 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g103b6f92e54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650" y="2103050"/>
            <a:ext cx="43148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03b6f92e54_4_0"/>
          <p:cNvSpPr txBox="1"/>
          <p:nvPr/>
        </p:nvSpPr>
        <p:spPr>
          <a:xfrm>
            <a:off x="1381313" y="3507825"/>
            <a:ext cx="668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F(·) is the Fourier transform and F−1(·) is its inverse transform, (·) represents the complex conjugate, and ◦ denotes the element-wise multiplication. The division is also performed in an element-wise manner.λ is the regularization parameter, β is the medium extinction coefficient, uj is the auxiliary variable, Dj is a first-order differential operator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 idx="6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074"/>
              <a:buNone/>
            </a:pPr>
            <a:r>
              <a:rPr lang="en" u="sng"/>
              <a:t>Current Status of the Project</a:t>
            </a:r>
            <a:endParaRPr u="sng"/>
          </a:p>
        </p:txBody>
      </p:sp>
      <p:sp>
        <p:nvSpPr>
          <p:cNvPr id="160" name="Google Shape;160;p10"/>
          <p:cNvSpPr txBox="1"/>
          <p:nvPr/>
        </p:nvSpPr>
        <p:spPr>
          <a:xfrm>
            <a:off x="713225" y="1496750"/>
            <a:ext cx="77178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73240"/>
                </a:solidFill>
                <a:latin typeface="Montserrat"/>
                <a:ea typeface="Montserrat"/>
                <a:cs typeface="Montserrat"/>
                <a:sym typeface="Montserrat"/>
              </a:rPr>
              <a:t>Currently we are working on a dataset of an 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with dimensions 640 x 963 pixels. We selected the image from the dataset and produced dehazed versions of the image using Boundary Constraint and Contextual Regularization</a:t>
            </a:r>
            <a:r>
              <a:rPr lang="en" sz="1500" b="0" i="0" u="none" strike="noStrike" cap="none" dirty="0">
                <a:solidFill>
                  <a:srgbClr val="27324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600" b="0" i="0" u="none" strike="noStrike" cap="none" dirty="0">
              <a:solidFill>
                <a:srgbClr val="2732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/>
        </p:nvSpPr>
        <p:spPr>
          <a:xfrm>
            <a:off x="2216875" y="237525"/>
            <a:ext cx="1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sng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 sz="1400" b="1" i="0" u="sng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2"/>
          <p:cNvSpPr txBox="1"/>
          <p:nvPr/>
        </p:nvSpPr>
        <p:spPr>
          <a:xfrm>
            <a:off x="5695363" y="237525"/>
            <a:ext cx="25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400" b="1" i="0" u="sng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Dehazed Image</a:t>
            </a:r>
            <a:endParaRPr sz="1400" b="1" i="0" u="sng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4300" y="637725"/>
            <a:ext cx="2909550" cy="428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2229"/>
          <a:stretch/>
        </p:blipFill>
        <p:spPr>
          <a:xfrm>
            <a:off x="1510300" y="637725"/>
            <a:ext cx="2909551" cy="429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688</Words>
  <Application>Microsoft Office PowerPoint</Application>
  <PresentationFormat>On-screen Show (16:9)</PresentationFormat>
  <Paragraphs>82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Calibri</vt:lpstr>
      <vt:lpstr>Cinzel</vt:lpstr>
      <vt:lpstr>Open Sans</vt:lpstr>
      <vt:lpstr>Amatic SC</vt:lpstr>
      <vt:lpstr>Times New Roman</vt:lpstr>
      <vt:lpstr>Montserrat</vt:lpstr>
      <vt:lpstr>Arial</vt:lpstr>
      <vt:lpstr>Source Code Pro</vt:lpstr>
      <vt:lpstr>Noto Sans Symbols</vt:lpstr>
      <vt:lpstr>Lora Medium</vt:lpstr>
      <vt:lpstr>Beach Day</vt:lpstr>
      <vt:lpstr>Image Dehazing</vt:lpstr>
      <vt:lpstr>PowerPoint Presentation</vt:lpstr>
      <vt:lpstr>Project Description</vt:lpstr>
      <vt:lpstr>DEHAZING </vt:lpstr>
      <vt:lpstr>METHODOLOGY</vt:lpstr>
      <vt:lpstr>                              Atmospheric Light Estimation</vt:lpstr>
      <vt:lpstr>Estimation of Scene Transmission</vt:lpstr>
      <vt:lpstr>Current Status of the Project</vt:lpstr>
      <vt:lpstr>PowerPoint Presentation</vt:lpstr>
      <vt:lpstr>Dataset</vt:lpstr>
      <vt:lpstr>Base Papers / Demo Code</vt:lpstr>
      <vt:lpstr>PowerPoint Presentation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Dehazing</dc:title>
  <cp:lastModifiedBy>ABHIJITH A THAMPI - AM.EN.U4AIE20102</cp:lastModifiedBy>
  <cp:revision>3</cp:revision>
  <dcterms:modified xsi:type="dcterms:W3CDTF">2022-01-29T07:23:50Z</dcterms:modified>
</cp:coreProperties>
</file>